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8" r:id="rId3"/>
    <p:sldId id="257" r:id="rId4"/>
    <p:sldId id="258" r:id="rId5"/>
    <p:sldId id="259" r:id="rId6"/>
    <p:sldId id="260" r:id="rId7"/>
    <p:sldId id="276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3" r:id="rId19"/>
    <p:sldId id="274" r:id="rId20"/>
    <p:sldId id="275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295128-9A34-4F95-B9D8-DA090639BBF9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CA98A5-1B5C-46FE-974B-18A094267BC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 водного баланса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Кот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142984"/>
            <a:ext cx="6858048" cy="428628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714612" y="5500702"/>
            <a:ext cx="5500726" cy="1128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преподаватель МОП ТОМУ Лукина Ольга Владимировна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ГБПОУ «Кемеровский областной медицинский колледж»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процедуры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9. 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Объяснить, что в 6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необходимо выпустить ночную порцию мочи в унитаз.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10.Собирать мочу после каждого мочеиспускания в градуированную емкость, измерять диурез. Объяснить, что необходимо указывать время приема или введения жидкости, а также время выделения жидкости в листе учета водного баланса в течении суток, до 6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следующего дня.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 Фиксировать количество выделенной жидкости в листе учета.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12.Фиксировать количество поступившей в организм жидкости в листе учета.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 В 6.00 следующего дня сдать лист учета медицинской сестре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III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Окончание процедуры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14.  Определить медицинской сестре, какое количество жидкости должно выделиться с мочой (в норме) по формуле: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количество выпитой жидкости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0,8 (80%)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15.  Сравнить количество выделенной жидкости, рассчитанной по формуле с фактически выделенной.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16.  Считать водный баланс отрицательным, если выделяется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меньше жидкости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чем рассчитано (в норме).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17. Считать водный баланс положительным, если выделено больше жидкости, чем рассчитано.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Примечание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 это может быть результатом действия диуретических лекарственных средств, употребление мочегонных продуктов питания, влияния холодного времени года.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Учитывается  жидкость, содержащаяся во фруктах, супах, овощах и т.д., а также объем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парентерально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вводимых растворов.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4471990" cy="31432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Положительный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водный баланс свидетельствует об эффективности лечения 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схождении отеков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Отрицательный водный баланс свидетельствует о нарастании отеков или неэффективности дозы диуретических средств.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Кот\Desktop\vesy_meditsinskie_massa_k_vem_150_a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14488"/>
            <a:ext cx="3405188" cy="35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Образец: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  Дата ________________________________________________________________</a:t>
            </a:r>
          </a:p>
          <a:p>
            <a:pPr>
              <a:buNone/>
            </a:pPr>
            <a:r>
              <a:rPr lang="ru-RU" dirty="0" smtClean="0"/>
              <a:t>  Наименование больницы ______________________________________________</a:t>
            </a:r>
          </a:p>
          <a:p>
            <a:pPr>
              <a:buNone/>
            </a:pPr>
            <a:r>
              <a:rPr lang="ru-RU" dirty="0" smtClean="0"/>
              <a:t>  Отделение ___________________________________________________________</a:t>
            </a:r>
          </a:p>
          <a:p>
            <a:pPr>
              <a:buNone/>
            </a:pPr>
            <a:r>
              <a:rPr lang="ru-RU" dirty="0" smtClean="0"/>
              <a:t>  Палата № ___________________________________________________________</a:t>
            </a:r>
          </a:p>
          <a:p>
            <a:pPr>
              <a:buNone/>
            </a:pPr>
            <a:r>
              <a:rPr lang="ru-RU" dirty="0" smtClean="0"/>
              <a:t>  Ф.И.О.                  </a:t>
            </a:r>
            <a:r>
              <a:rPr lang="ru-RU" i="1" dirty="0" smtClean="0"/>
              <a:t>Иванов Петр Сергеевич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Возраст   </a:t>
            </a:r>
            <a:r>
              <a:rPr lang="ru-RU" i="1" u="sng" dirty="0" smtClean="0"/>
              <a:t>45 лет</a:t>
            </a:r>
            <a:r>
              <a:rPr lang="ru-RU" dirty="0" smtClean="0"/>
              <a:t>                 Масса тела          </a:t>
            </a:r>
            <a:r>
              <a:rPr lang="ru-RU" i="1" u="sng" dirty="0" smtClean="0"/>
              <a:t>70 кг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Диагноз</a:t>
            </a:r>
            <a:r>
              <a:rPr lang="ru-RU" u="sng" dirty="0" smtClean="0"/>
              <a:t>:</a:t>
            </a:r>
            <a:r>
              <a:rPr lang="ru-RU" i="1" u="sng" dirty="0" smtClean="0"/>
              <a:t>                 Обследование</a:t>
            </a:r>
            <a:r>
              <a:rPr lang="ru-RU" u="sng" dirty="0" smtClean="0"/>
              <a:t>                                                                                 </a:t>
            </a:r>
            <a:r>
              <a:rPr lang="ru-RU" dirty="0" smtClean="0"/>
              <a:t>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Образец подсчета водного баланса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876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Выпито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 Кол-во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Жидкости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  Время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Выделено мочи в мл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(диурез)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9.00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Завтрак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250,0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10.40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В/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капельно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12.00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Обед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17.00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150,0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16.00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Полдник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18.00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Ужин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21.00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Кефир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150,0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За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сутки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выпито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1500,0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 Всего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выделено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1070,0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4972056" cy="407196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 жидкости, который должен выделиться: 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1500 • 0,8 = 1200 мл.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Фактически мочи выделилось 1070 мл, т.е. на (1200 – 1070) 130 мл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ниже нормы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образом,в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данном примере водный баланс отрицательный, что говорит 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нарастании отеков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неинтенсивности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лечения и т.д.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146" name="Picture 2" descr="C:\Users\Кот\Desktop\200x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857364"/>
            <a:ext cx="2643206" cy="3786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286388"/>
            <a:ext cx="8143932" cy="10315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РАСЧЕТ.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нашем примере суточный диурез должен составлять: 1500x0,8 (80% от кол-ва выпитой жидкости) = 1200 мл, а он на 130 мл меньше. Значит, водный баланс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отрицательный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указывает на неэффективность лечения или нарастание отеков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857234"/>
          <a:ext cx="7500990" cy="4031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1500198"/>
                <a:gridCol w="1500198"/>
                <a:gridCol w="1500198"/>
                <a:gridCol w="1500198"/>
              </a:tblGrid>
              <a:tr h="96914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Выпито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Кол-во жидкости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Выделено мочи в мл(диурез)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3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Завтрак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10.40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92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В/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капельно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3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3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Полдник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3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Ужин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338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Кефир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6.00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92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За сутки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выпито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1500,0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выделено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1070,0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Лист учёта водного баланса</a:t>
            </a:r>
            <a:r>
              <a:rPr lang="ru-RU" sz="5400" b="1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Образец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Дата______________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  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Наименование больницы _____________________   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Отделение ____________    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Палата № ___________   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Ф.И.О. 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Иванов Петр Сергеевич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Возраст 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45 лет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Масса тела 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70 кг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Диагноз </a:t>
            </a:r>
            <a:r>
              <a:rPr lang="ru-RU" sz="2800" i="1" u="sng" dirty="0" smtClean="0">
                <a:latin typeface="Times New Roman" pitchFamily="18" charset="0"/>
                <a:cs typeface="Times New Roman" pitchFamily="18" charset="0"/>
              </a:rPr>
              <a:t>Обследование</a:t>
            </a:r>
            <a:r>
              <a:rPr lang="ru-RU" sz="2800" i="1" u="sng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29642" cy="15104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Признаки обезвоживания:</a:t>
            </a:r>
            <a: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1367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слабость, сонливость, иногда – заторможенность;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одышка,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учащенный пульс,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пониженное артериальное давление;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заострение черт лица;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потрескавшиеся губы;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сухость во рту, жажда;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запор, мало мочи, она темнее с резким запахом;</a:t>
            </a:r>
          </a:p>
          <a:p>
            <a:pPr marL="0" lvl="0" indent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пониженная температура тела.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Водный баланс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C:\Users\Кот\Desktop\vod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7500990" cy="264320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0" y="4071942"/>
            <a:ext cx="8572560" cy="25717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соотношение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между количеством выпитой (введённой в организм жидкости) и количеством выделенной жидкости из организма.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Суточный водный баланс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это соотношение между количеством введенной в организм жидкости и количеством жидкости, выделенной из организма в течение суток.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043890" cy="20717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Меры при обезвоживании организма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529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человек теряет значительно больше жидкости, чем потребляет, это тревожный фактор. Часто обезвоживание организма происходит при неукротимой рвоте, длительной диарее, если человек сильно потеет при повышении температуры тела.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 давайте больному больше пить, восстанавливая водный баланс.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Создайте благоприятные условия для питья: кружка должна быть на столе возле кровати, при необходимости используйте поильник или трубочку для питья.</a:t>
            </a:r>
          </a:p>
          <a:p>
            <a:pPr marL="0" lv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Узнайте, какие напитки больше нравятся подопечному.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Следите за тем, чтобы питье было свежим и теплым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Кот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5500702"/>
            <a:ext cx="814393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Кот\Desktop\sutochnyiy-analiz-mochi-pri-beremennosti-norma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14356"/>
            <a:ext cx="6500858" cy="42640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5214950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Цель: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качественного учета количества поступившей и выделившейся из организма жидкости в течение суток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128588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Показания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: наблюдение за пациентом с отеками. Выявление скрытых отеков, нарастания отеков и контроль за действием диуретических средств.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Кот\Desktop\oteki-no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00306"/>
            <a:ext cx="4071966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928670"/>
            <a:ext cx="8043890" cy="114300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Оснащение: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медицинские весы, градуированная емкость для сбора мочи, лист учета водного баланса</a:t>
            </a:r>
            <a:r>
              <a:rPr lang="ru-RU" sz="3600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Кот\Desktop\200x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714620"/>
            <a:ext cx="1714512" cy="2455923"/>
          </a:xfrm>
          <a:prstGeom prst="rect">
            <a:avLst/>
          </a:prstGeom>
          <a:noFill/>
        </p:spPr>
      </p:pic>
      <p:pic>
        <p:nvPicPr>
          <p:cNvPr id="7171" name="Picture 3" descr="C:\Users\Кот\Desktop\18_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714620"/>
            <a:ext cx="3571900" cy="2428892"/>
          </a:xfrm>
          <a:prstGeom prst="rect">
            <a:avLst/>
          </a:prstGeom>
          <a:noFill/>
        </p:spPr>
      </p:pic>
      <p:pic>
        <p:nvPicPr>
          <p:cNvPr id="7172" name="Picture 4" descr="C:\Users\Кот\Desktop\68712028_meditsinskie-vesy-dl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285992"/>
            <a:ext cx="2857520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4114800" cy="28575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Обязательное условие: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учету количества выделенной жидкости подвергается не только моча, но и рвотные массы, испражнения пациента.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 descr="C:\Users\Кот\Desktop\image004.jpg"/>
          <p:cNvPicPr>
            <a:picLocks noChangeAspect="1" noChangeArrowheads="1"/>
          </p:cNvPicPr>
          <p:nvPr/>
        </p:nvPicPr>
        <p:blipFill>
          <a:blip r:embed="rId2"/>
          <a:srcRect l="45812" r="523" b="7866"/>
          <a:stretch>
            <a:fillRect/>
          </a:stretch>
        </p:blipFill>
        <p:spPr bwMode="auto">
          <a:xfrm>
            <a:off x="4857752" y="1285860"/>
            <a:ext cx="3500462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Обучение пациента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Кот\Desktop\kisspng-patient-education-health-care-clinician-physician-cartoon-5b10f864cd7508.62719698152783882084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357298"/>
            <a:ext cx="614366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 Подготовка к процедуре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1.Установить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доверительные отношения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пациентом, оценить его способности к самостоятельному проведению процедуры.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2.Убедиться, что пациент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сможет проводить учет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жидкости, выпитой и выделенной в течение суток.</a:t>
            </a: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3.Объяснить цель и ход исследования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получить согласие пациента на процедуру.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4.Объяснить пациенту необходимость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соблюдения обычного водно-пищевого и двигательного режима.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Убедиться, что пациент не принимал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диуретики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течение 3 дней до исследования.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 Дать подробную информацию о порядке записей в листе учета водного баланса, убедиться в умении заполнять лист.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7.Объяснить примерное процентное содержание воды в продуктах питания для облегчения учета водного баланса.</a:t>
            </a:r>
          </a:p>
          <a:p>
            <a:pPr marL="0" indent="0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Примечание: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Твердые продукты питания (овощи, фрукты) могут содержать от 60 до 80% воды.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8.Подготовить оснащение.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1165</TotalTime>
  <Words>437</Words>
  <Application>Microsoft Office PowerPoint</Application>
  <PresentationFormat>Экран (4:3)</PresentationFormat>
  <Paragraphs>154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Определение водного баланса</vt:lpstr>
      <vt:lpstr>Водный баланс</vt:lpstr>
      <vt:lpstr>Слайд 3</vt:lpstr>
      <vt:lpstr>Слайд 4</vt:lpstr>
      <vt:lpstr>Слайд 5</vt:lpstr>
      <vt:lpstr>Слайд 6</vt:lpstr>
      <vt:lpstr>Обучение пациента</vt:lpstr>
      <vt:lpstr>I. Подготовка к процедуре </vt:lpstr>
      <vt:lpstr>Слайд 9</vt:lpstr>
      <vt:lpstr>II. Выполнение процедуры </vt:lpstr>
      <vt:lpstr>III. Окончание процедуры </vt:lpstr>
      <vt:lpstr>Слайд 12</vt:lpstr>
      <vt:lpstr>Слайд 13</vt:lpstr>
      <vt:lpstr>Слайд 14</vt:lpstr>
      <vt:lpstr>Образец подсчета водного баланса</vt:lpstr>
      <vt:lpstr>Слайд 16</vt:lpstr>
      <vt:lpstr>Слайд 17</vt:lpstr>
      <vt:lpstr>Лист учёта водного баланса </vt:lpstr>
      <vt:lpstr>      Признаки обезвоживания: </vt:lpstr>
      <vt:lpstr>Меры при обезвоживании организма 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водного баланса</dc:title>
  <dc:creator>Утешев</dc:creator>
  <cp:lastModifiedBy>Кот</cp:lastModifiedBy>
  <cp:revision>27</cp:revision>
  <dcterms:created xsi:type="dcterms:W3CDTF">2014-04-10T17:15:36Z</dcterms:created>
  <dcterms:modified xsi:type="dcterms:W3CDTF">2020-04-16T05:03:44Z</dcterms:modified>
</cp:coreProperties>
</file>